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7" r:id="rId2"/>
    <p:sldId id="271" r:id="rId3"/>
    <p:sldId id="272" r:id="rId4"/>
    <p:sldId id="273" r:id="rId5"/>
    <p:sldId id="266" r:id="rId6"/>
    <p:sldId id="269" r:id="rId7"/>
    <p:sldId id="258" r:id="rId8"/>
    <p:sldId id="267" r:id="rId9"/>
    <p:sldId id="274" r:id="rId10"/>
    <p:sldId id="259" r:id="rId11"/>
    <p:sldId id="260" r:id="rId12"/>
    <p:sldId id="270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A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36" autoAdjust="0"/>
    <p:restoredTop sz="96730" autoAdjust="0"/>
  </p:normalViewPr>
  <p:slideViewPr>
    <p:cSldViewPr snapToGrid="0">
      <p:cViewPr>
        <p:scale>
          <a:sx n="41" d="100"/>
          <a:sy n="41" d="100"/>
        </p:scale>
        <p:origin x="-102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수원역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대합실</c:v>
                </c:pt>
                <c:pt idx="1">
                  <c:v>플랫폼 1</c:v>
                </c:pt>
                <c:pt idx="2">
                  <c:v>플랫폼 2</c:v>
                </c:pt>
                <c:pt idx="3">
                  <c:v>플랫폼 3</c:v>
                </c:pt>
                <c:pt idx="4">
                  <c:v>플랫폼 4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23</c:v>
                </c:pt>
                <c:pt idx="1">
                  <c:v>44</c:v>
                </c:pt>
                <c:pt idx="2">
                  <c:v>16</c:v>
                </c:pt>
                <c:pt idx="3">
                  <c:v>34</c:v>
                </c:pt>
                <c:pt idx="4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DD-44B8-AE5D-E71D021921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8944880"/>
        <c:axId val="7540032"/>
      </c:barChart>
      <c:catAx>
        <c:axId val="9894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40032"/>
        <c:crosses val="autoZero"/>
        <c:auto val="1"/>
        <c:lblAlgn val="ctr"/>
        <c:lblOffset val="100"/>
        <c:noMultiLvlLbl val="0"/>
      </c:catAx>
      <c:valAx>
        <c:axId val="7540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94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34013F4-3DAE-4B39-8EEC-3A060F0ECE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810D3A9-6AF1-4E5A-91E4-A24C88F779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E8BE91-DBCF-4BFE-A244-758924CCEACF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FBE583-2D86-41AA-9AFF-001E4ACA9F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ko-KR"/>
              <a:t>Computer System LAB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57EC00-7A47-4E36-81C7-F02847F0D5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166A37-C8B0-41E8-964F-D28A20A45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05026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40AD8-DE75-40C9-AC5D-FD288BD48D81}" type="datetimeFigureOut">
              <a:rPr lang="ko-KR" altLang="en-US" smtClean="0"/>
              <a:t>2022-12-06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ko-KR"/>
              <a:t>Computer System LAB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7FBF8-27BC-4201-B2EA-E149509A22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844785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306A-B084-433E-92AB-A421B6AD8EF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960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1E38B-6B4C-4F24-BA40-672AC1E4CF7F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794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C6D3-7900-40E8-9640-4FDD010AF4F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381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15541-A8AD-468B-983C-D988B4B07FD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012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A8902-0C63-4526-AC02-B3EE7A557C5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602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062E5-675F-45CF-95F1-18FBBB604493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549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51F3-053C-40D1-84D0-8B99092B374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05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40C55-3DF5-43BE-B4A6-551A55FC2525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692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0C78-111B-4B68-9FBC-3F361FDEB38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083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9EDE5-3569-4871-9742-1D29ACE994CC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672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0238F-BF0C-4454-9D65-B30B42E86A8D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46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F546C-A77D-4C36-9AC7-B777B24F7F9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2022-12-06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Computer System LAB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35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microsoft.com/office/2007/relationships/media" Target="../media/media3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5CA90B2-E2C2-4C21-BE0D-314ACB06F6C9}"/>
              </a:ext>
            </a:extLst>
          </p:cNvPr>
          <p:cNvSpPr/>
          <p:nvPr/>
        </p:nvSpPr>
        <p:spPr>
          <a:xfrm>
            <a:off x="2329495" y="2559050"/>
            <a:ext cx="7497129" cy="148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i="1" dirty="0">
                <a:solidFill>
                  <a:srgbClr val="44546A">
                    <a:lumMod val="50000"/>
                  </a:srgbClr>
                </a:solidFill>
              </a:rPr>
              <a:t>수원역 </a:t>
            </a:r>
            <a:r>
              <a:rPr lang="en-US" altLang="ko-KR" sz="3600" b="1" i="1" dirty="0">
                <a:solidFill>
                  <a:srgbClr val="44546A">
                    <a:lumMod val="50000"/>
                  </a:srgbClr>
                </a:solidFill>
              </a:rPr>
              <a:t>RF</a:t>
            </a:r>
            <a:r>
              <a:rPr lang="ko-KR" altLang="en-US" sz="3600" b="1" i="1" dirty="0">
                <a:solidFill>
                  <a:srgbClr val="44546A">
                    <a:lumMod val="50000"/>
                  </a:srgbClr>
                </a:solidFill>
              </a:rPr>
              <a:t>성능 테스트</a:t>
            </a:r>
            <a:endParaRPr lang="en-US" altLang="ko-KR" sz="3600" b="1" i="1" dirty="0">
              <a:solidFill>
                <a:srgbClr val="44546A">
                  <a:lumMod val="50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i="1" dirty="0">
                <a:solidFill>
                  <a:srgbClr val="44546A">
                    <a:lumMod val="50000"/>
                  </a:srgbClr>
                </a:solidFill>
              </a:rPr>
              <a:t>2022.12.06 </a:t>
            </a:r>
            <a:r>
              <a:rPr lang="ko-KR" altLang="en-US" sz="2800" b="1" i="1" dirty="0">
                <a:solidFill>
                  <a:srgbClr val="44546A">
                    <a:lumMod val="50000"/>
                  </a:srgbClr>
                </a:solidFill>
              </a:rPr>
              <a:t> </a:t>
            </a:r>
            <a:endParaRPr lang="en-US" altLang="ko-KR" sz="2800" b="1" i="1" dirty="0">
              <a:solidFill>
                <a:srgbClr val="44546A">
                  <a:lumMod val="50000"/>
                </a:srgbClr>
              </a:solidFill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85742387-8758-4D18-B8BF-67B29CC40B5F}"/>
              </a:ext>
            </a:extLst>
          </p:cNvPr>
          <p:cNvCxnSpPr>
            <a:cxnSpLocks/>
          </p:cNvCxnSpPr>
          <p:nvPr/>
        </p:nvCxnSpPr>
        <p:spPr>
          <a:xfrm>
            <a:off x="7552417" y="2520950"/>
            <a:ext cx="1080000" cy="0"/>
          </a:xfrm>
          <a:prstGeom prst="line">
            <a:avLst/>
          </a:prstGeom>
          <a:ln w="50800" cap="rnd">
            <a:solidFill>
              <a:srgbClr val="059E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FDCF096E-E720-4FEC-A97E-8DB720179DA4}"/>
              </a:ext>
            </a:extLst>
          </p:cNvPr>
          <p:cNvSpPr/>
          <p:nvPr/>
        </p:nvSpPr>
        <p:spPr>
          <a:xfrm>
            <a:off x="7306902" y="2463918"/>
            <a:ext cx="114065" cy="11406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FDCF096E-E720-4FEC-A97E-8DB720179DA4}"/>
              </a:ext>
            </a:extLst>
          </p:cNvPr>
          <p:cNvSpPr/>
          <p:nvPr/>
        </p:nvSpPr>
        <p:spPr>
          <a:xfrm>
            <a:off x="7092589" y="2463918"/>
            <a:ext cx="114065" cy="11406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61689C-B5A6-4D2B-B1F7-1CD020C7A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27B83-A409-4B9C-AEF2-1EDB3CC8960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924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3353" y="40782"/>
            <a:ext cx="4084338" cy="673301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400" b="1" i="1" dirty="0">
                <a:latin typeface="+mn-ea"/>
                <a:ea typeface="+mn-ea"/>
              </a:rPr>
              <a:t>초기 위치 및 방향 설정</a:t>
            </a:r>
          </a:p>
        </p:txBody>
      </p:sp>
      <p:sp>
        <p:nvSpPr>
          <p:cNvPr id="5" name="Rectangle 4"/>
          <p:cNvSpPr/>
          <p:nvPr/>
        </p:nvSpPr>
        <p:spPr>
          <a:xfrm>
            <a:off x="1025681" y="2084731"/>
            <a:ext cx="2369164" cy="8828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Gyro 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값 기준</a:t>
            </a:r>
          </a:p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초기 방향 설정</a:t>
            </a:r>
          </a:p>
        </p:txBody>
      </p:sp>
      <p:sp>
        <p:nvSpPr>
          <p:cNvPr id="6" name="Rectangle 5"/>
          <p:cNvSpPr/>
          <p:nvPr/>
        </p:nvSpPr>
        <p:spPr>
          <a:xfrm>
            <a:off x="1025681" y="4253023"/>
            <a:ext cx="2369164" cy="8828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Unique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wifi Rssi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유사도 추출</a:t>
            </a:r>
          </a:p>
        </p:txBody>
      </p:sp>
      <p:sp>
        <p:nvSpPr>
          <p:cNvPr id="7" name="Rectangle 6"/>
          <p:cNvSpPr/>
          <p:nvPr/>
        </p:nvSpPr>
        <p:spPr>
          <a:xfrm>
            <a:off x="1025681" y="5337170"/>
            <a:ext cx="2369164" cy="8828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유사도 높은 좌표 </a:t>
            </a:r>
          </a:p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파티클 입력 </a:t>
            </a:r>
          </a:p>
        </p:txBody>
      </p:sp>
      <p:sp>
        <p:nvSpPr>
          <p:cNvPr id="8" name="Rectangle 7"/>
          <p:cNvSpPr/>
          <p:nvPr/>
        </p:nvSpPr>
        <p:spPr>
          <a:xfrm>
            <a:off x="9842192" y="2423171"/>
            <a:ext cx="1753523" cy="728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위치 후보군</a:t>
            </a:r>
          </a:p>
          <a:p>
            <a:pPr algn="ctr"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</a:t>
            </a:r>
          </a:p>
        </p:txBody>
      </p:sp>
      <p:sp>
        <p:nvSpPr>
          <p:cNvPr id="9" name="Rectangle 8"/>
          <p:cNvSpPr/>
          <p:nvPr/>
        </p:nvSpPr>
        <p:spPr>
          <a:xfrm>
            <a:off x="7595916" y="2423171"/>
            <a:ext cx="1753523" cy="728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위치 후보군</a:t>
            </a:r>
          </a:p>
          <a:p>
            <a:pPr algn="ctr"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</a:t>
            </a:r>
          </a:p>
        </p:txBody>
      </p:sp>
      <p:sp>
        <p:nvSpPr>
          <p:cNvPr id="10" name="Rectangle 9"/>
          <p:cNvSpPr/>
          <p:nvPr/>
        </p:nvSpPr>
        <p:spPr>
          <a:xfrm>
            <a:off x="5242313" y="2423171"/>
            <a:ext cx="1753523" cy="728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위치 후보군</a:t>
            </a:r>
          </a:p>
          <a:p>
            <a:pPr algn="ctr">
              <a:defRPr/>
            </a:pP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25681" y="3168877"/>
            <a:ext cx="2369164" cy="8828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Unique wifi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rssi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  <a:p>
            <a:pPr lvl="0"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차이 평균 계산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264862" y="4466847"/>
            <a:ext cx="2415627" cy="86802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파티클 무게중심간 </a:t>
            </a:r>
          </a:p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평균 거리 계산</a:t>
            </a: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(3.0)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sp>
        <p:nvSpPr>
          <p:cNvPr id="13" name="Diamond 12"/>
          <p:cNvSpPr/>
          <p:nvPr/>
        </p:nvSpPr>
        <p:spPr>
          <a:xfrm>
            <a:off x="7357555" y="3465432"/>
            <a:ext cx="2230245" cy="650487"/>
          </a:xfrm>
          <a:prstGeom prst="diamon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수렴 </a:t>
            </a:r>
          </a:p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판단</a:t>
            </a:r>
          </a:p>
        </p:txBody>
      </p:sp>
      <p:sp>
        <p:nvSpPr>
          <p:cNvPr id="15" name="Oval 14"/>
          <p:cNvSpPr/>
          <p:nvPr/>
        </p:nvSpPr>
        <p:spPr>
          <a:xfrm>
            <a:off x="7880268" y="5649158"/>
            <a:ext cx="1184817" cy="67023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수렴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7623E84F-DCFB-7716-74E8-AAB1F5716946}"/>
              </a:ext>
            </a:extLst>
          </p:cNvPr>
          <p:cNvCxnSpPr>
            <a:stCxn id="5" idx="2"/>
            <a:endCxn id="11" idx="0"/>
          </p:cNvCxnSpPr>
          <p:nvPr/>
        </p:nvCxnSpPr>
        <p:spPr>
          <a:xfrm>
            <a:off x="2210263" y="2967532"/>
            <a:ext cx="0" cy="201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AC7B6933-9462-97E4-30C0-87C745449652}"/>
              </a:ext>
            </a:extLst>
          </p:cNvPr>
          <p:cNvCxnSpPr>
            <a:stCxn id="11" idx="2"/>
            <a:endCxn id="6" idx="0"/>
          </p:cNvCxnSpPr>
          <p:nvPr/>
        </p:nvCxnSpPr>
        <p:spPr>
          <a:xfrm>
            <a:off x="2210263" y="4051678"/>
            <a:ext cx="0" cy="201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BF78CAEC-788A-34FE-11C0-34DA4A94AB0D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2210263" y="5135824"/>
            <a:ext cx="0" cy="2013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6C3F5E09-6C62-8529-DBE6-F62ABE10AB9E}"/>
              </a:ext>
            </a:extLst>
          </p:cNvPr>
          <p:cNvCxnSpPr>
            <a:stCxn id="9" idx="2"/>
            <a:endCxn id="13" idx="0"/>
          </p:cNvCxnSpPr>
          <p:nvPr/>
        </p:nvCxnSpPr>
        <p:spPr>
          <a:xfrm>
            <a:off x="8472678" y="3151802"/>
            <a:ext cx="0" cy="313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F4FAA38-6E69-CBD2-DF37-295184208263}"/>
              </a:ext>
            </a:extLst>
          </p:cNvPr>
          <p:cNvCxnSpPr>
            <a:stCxn id="13" idx="2"/>
            <a:endCxn id="12" idx="0"/>
          </p:cNvCxnSpPr>
          <p:nvPr/>
        </p:nvCxnSpPr>
        <p:spPr>
          <a:xfrm flipH="1">
            <a:off x="8472676" y="4115919"/>
            <a:ext cx="2" cy="350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11A591D-A1B0-1008-AA25-5048D3C51FAB}"/>
              </a:ext>
            </a:extLst>
          </p:cNvPr>
          <p:cNvCxnSpPr>
            <a:stCxn id="12" idx="2"/>
            <a:endCxn id="15" idx="0"/>
          </p:cNvCxnSpPr>
          <p:nvPr/>
        </p:nvCxnSpPr>
        <p:spPr>
          <a:xfrm>
            <a:off x="8472676" y="5334868"/>
            <a:ext cx="1" cy="314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9417BBBD-1808-687C-3824-5B38D66811DE}"/>
              </a:ext>
            </a:extLst>
          </p:cNvPr>
          <p:cNvCxnSpPr>
            <a:stCxn id="7" idx="3"/>
            <a:endCxn id="9" idx="0"/>
          </p:cNvCxnSpPr>
          <p:nvPr/>
        </p:nvCxnSpPr>
        <p:spPr>
          <a:xfrm flipV="1">
            <a:off x="3394845" y="2423171"/>
            <a:ext cx="5077833" cy="3355400"/>
          </a:xfrm>
          <a:prstGeom prst="bentConnector4">
            <a:avLst>
              <a:gd name="adj1" fmla="val 16606"/>
              <a:gd name="adj2" fmla="val 1208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EA27C413-099A-97D9-6D9D-E9B2EEE186FD}"/>
              </a:ext>
            </a:extLst>
          </p:cNvPr>
          <p:cNvCxnSpPr>
            <a:stCxn id="10" idx="2"/>
            <a:endCxn id="5" idx="0"/>
          </p:cNvCxnSpPr>
          <p:nvPr/>
        </p:nvCxnSpPr>
        <p:spPr>
          <a:xfrm rot="5400000" flipH="1">
            <a:off x="3631133" y="663861"/>
            <a:ext cx="1067071" cy="3908812"/>
          </a:xfrm>
          <a:prstGeom prst="bentConnector5">
            <a:avLst>
              <a:gd name="adj1" fmla="val -328488"/>
              <a:gd name="adj2" fmla="val 149382"/>
              <a:gd name="adj3" fmla="val 1345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165A6F39-2A77-215A-9604-1E174771167E}"/>
              </a:ext>
            </a:extLst>
          </p:cNvPr>
          <p:cNvCxnSpPr>
            <a:stCxn id="8" idx="2"/>
            <a:endCxn id="5" idx="0"/>
          </p:cNvCxnSpPr>
          <p:nvPr/>
        </p:nvCxnSpPr>
        <p:spPr>
          <a:xfrm rot="5400000" flipH="1">
            <a:off x="5931073" y="-1636078"/>
            <a:ext cx="1067071" cy="8508691"/>
          </a:xfrm>
          <a:prstGeom prst="bentConnector5">
            <a:avLst>
              <a:gd name="adj1" fmla="val -329678"/>
              <a:gd name="adj2" fmla="val 122522"/>
              <a:gd name="adj3" fmla="val 1345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B45E037-5DF9-6C32-F883-EF58E8759DD9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 flipV="1">
            <a:off x="6119076" y="2029127"/>
            <a:ext cx="2353601" cy="3940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F799B0AE-234E-5C4D-3B07-47D04D7834F5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8472678" y="2041614"/>
            <a:ext cx="2246276" cy="38155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9">
            <a:extLst>
              <a:ext uri="{FF2B5EF4-FFF2-40B4-BE49-F238E27FC236}">
                <a16:creationId xmlns:a16="http://schemas.microsoft.com/office/drawing/2014/main" id="{2D1C61FE-8B0D-9CAA-12FF-2523A6E9E59C}"/>
              </a:ext>
            </a:extLst>
          </p:cNvPr>
          <p:cNvSpPr/>
          <p:nvPr/>
        </p:nvSpPr>
        <p:spPr>
          <a:xfrm>
            <a:off x="5254047" y="4100871"/>
            <a:ext cx="1753523" cy="728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수렴 실패</a:t>
            </a:r>
          </a:p>
        </p:txBody>
      </p:sp>
      <p:sp>
        <p:nvSpPr>
          <p:cNvPr id="66" name="Rectangle 9">
            <a:extLst>
              <a:ext uri="{FF2B5EF4-FFF2-40B4-BE49-F238E27FC236}">
                <a16:creationId xmlns:a16="http://schemas.microsoft.com/office/drawing/2014/main" id="{AAE385D1-CE7E-A316-0691-8C5E8AB7A85B}"/>
              </a:ext>
            </a:extLst>
          </p:cNvPr>
          <p:cNvSpPr/>
          <p:nvPr/>
        </p:nvSpPr>
        <p:spPr>
          <a:xfrm>
            <a:off x="9981737" y="4115919"/>
            <a:ext cx="1753523" cy="728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수렴 중</a:t>
            </a: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7755" y="102105"/>
            <a:ext cx="3026869" cy="625403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400" b="1" i="1" dirty="0" err="1">
                <a:latin typeface="+mn-ea"/>
                <a:ea typeface="+mn-ea"/>
              </a:rPr>
              <a:t>파티클</a:t>
            </a:r>
            <a:r>
              <a:rPr lang="ko-KR" altLang="en-US" sz="2400" b="1" i="1" dirty="0">
                <a:latin typeface="+mn-ea"/>
                <a:ea typeface="+mn-ea"/>
              </a:rPr>
              <a:t> 갱신</a:t>
            </a:r>
          </a:p>
        </p:txBody>
      </p:sp>
      <p:sp>
        <p:nvSpPr>
          <p:cNvPr id="4" name="Rectangle 3"/>
          <p:cNvSpPr/>
          <p:nvPr/>
        </p:nvSpPr>
        <p:spPr>
          <a:xfrm>
            <a:off x="7048503" y="1326534"/>
            <a:ext cx="2369164" cy="8828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이전 좌표 기준 </a:t>
            </a:r>
          </a:p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현재 좌표 파악</a:t>
            </a:r>
          </a:p>
        </p:txBody>
      </p:sp>
      <p:sp>
        <p:nvSpPr>
          <p:cNvPr id="5" name="Rectangle 4"/>
          <p:cNvSpPr/>
          <p:nvPr/>
        </p:nvSpPr>
        <p:spPr>
          <a:xfrm>
            <a:off x="7048503" y="5206224"/>
            <a:ext cx="2369164" cy="8828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lvl="0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범위 밖 파티클 제거</a:t>
            </a: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신규 파티클 추가</a:t>
            </a:r>
          </a:p>
        </p:txBody>
      </p:sp>
      <p:sp>
        <p:nvSpPr>
          <p:cNvPr id="6" name="Rectangle 5"/>
          <p:cNvSpPr/>
          <p:nvPr/>
        </p:nvSpPr>
        <p:spPr>
          <a:xfrm>
            <a:off x="7048503" y="2546198"/>
            <a:ext cx="2369164" cy="8828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Gyro 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기준</a:t>
            </a:r>
          </a:p>
          <a:p>
            <a:pPr algn="ctr"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X = step * sin(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θ</a:t>
            </a: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  <a:p>
            <a:pPr algn="ctr"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 = step * cos(θ)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52078" y="5424370"/>
            <a:ext cx="2845884" cy="116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rot="5400000" flipH="1" flipV="1">
            <a:off x="1172255" y="4297633"/>
            <a:ext cx="1393908" cy="9060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18284" y="4576413"/>
            <a:ext cx="1345348" cy="8732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7048503" y="3940098"/>
            <a:ext cx="2369164" cy="8828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이전 영역과 </a:t>
            </a:r>
          </a:p>
          <a:p>
            <a:pPr algn="ctr"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교집합 영역 추가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34364" y="4680956"/>
            <a:ext cx="3600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87403" y="5026201"/>
            <a:ext cx="3706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②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050698" y="3635552"/>
            <a:ext cx="11144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이전 </a:t>
            </a: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angle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41969" y="4275817"/>
            <a:ext cx="12968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현재 </a:t>
            </a: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angle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A7BABD5-722D-D4C1-1AA9-5A269D24FC07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8233085" y="2209335"/>
            <a:ext cx="0" cy="336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AB05B37-8517-74CA-4431-813AC08B236C}"/>
              </a:ext>
            </a:extLst>
          </p:cNvPr>
          <p:cNvCxnSpPr>
            <a:stCxn id="6" idx="2"/>
            <a:endCxn id="12" idx="0"/>
          </p:cNvCxnSpPr>
          <p:nvPr/>
        </p:nvCxnSpPr>
        <p:spPr>
          <a:xfrm>
            <a:off x="8233085" y="3428999"/>
            <a:ext cx="0" cy="511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2875BDD-088F-97E9-5BA1-18EA2C521862}"/>
              </a:ext>
            </a:extLst>
          </p:cNvPr>
          <p:cNvCxnSpPr>
            <a:stCxn id="12" idx="2"/>
            <a:endCxn id="5" idx="0"/>
          </p:cNvCxnSpPr>
          <p:nvPr/>
        </p:nvCxnSpPr>
        <p:spPr>
          <a:xfrm>
            <a:off x="8233085" y="4822899"/>
            <a:ext cx="0" cy="383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1">
            <a:extLst>
              <a:ext uri="{FF2B5EF4-FFF2-40B4-BE49-F238E27FC236}">
                <a16:creationId xmlns:a16="http://schemas.microsoft.com/office/drawing/2014/main" id="{58A1D179-2BE5-FD08-932D-AC654B04963A}"/>
              </a:ext>
            </a:extLst>
          </p:cNvPr>
          <p:cNvSpPr/>
          <p:nvPr/>
        </p:nvSpPr>
        <p:spPr>
          <a:xfrm>
            <a:off x="4518443" y="4012697"/>
            <a:ext cx="1914176" cy="73760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교집합 영역 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defRPr/>
            </a:pP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-18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이상</a:t>
            </a:r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034593B9-9425-3392-582B-69536C5AEF99}"/>
              </a:ext>
            </a:extLst>
          </p:cNvPr>
          <p:cNvCxnSpPr>
            <a:cxnSpLocks/>
            <a:stCxn id="26" idx="0"/>
            <a:endCxn id="4" idx="0"/>
          </p:cNvCxnSpPr>
          <p:nvPr/>
        </p:nvCxnSpPr>
        <p:spPr>
          <a:xfrm rot="5400000" flipH="1" flipV="1">
            <a:off x="5511227" y="1290839"/>
            <a:ext cx="2686163" cy="2757554"/>
          </a:xfrm>
          <a:prstGeom prst="bentConnector3">
            <a:avLst>
              <a:gd name="adj1" fmla="val 10851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51AEC249-4CD1-D4E2-3E06-2F520F771575}"/>
              </a:ext>
            </a:extLst>
          </p:cNvPr>
          <p:cNvCxnSpPr>
            <a:cxnSpLocks/>
            <a:stCxn id="12" idx="1"/>
            <a:endCxn id="26" idx="3"/>
          </p:cNvCxnSpPr>
          <p:nvPr/>
        </p:nvCxnSpPr>
        <p:spPr>
          <a:xfrm flipH="1">
            <a:off x="6432619" y="4381499"/>
            <a:ext cx="6158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FA46F-AF3F-48BB-81B0-61190F38C927}"/>
              </a:ext>
            </a:extLst>
          </p:cNvPr>
          <p:cNvSpPr txBox="1"/>
          <p:nvPr/>
        </p:nvSpPr>
        <p:spPr>
          <a:xfrm>
            <a:off x="812800" y="487680"/>
            <a:ext cx="107492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Getlocation</a:t>
            </a:r>
            <a:r>
              <a:rPr lang="en-US" altLang="ko-KR" dirty="0"/>
              <a:t> -&gt; </a:t>
            </a:r>
            <a:r>
              <a:rPr lang="en-US" altLang="ko-KR" dirty="0" err="1"/>
              <a:t>getLocation_WF</a:t>
            </a:r>
            <a:r>
              <a:rPr lang="en-US" altLang="ko-KR" dirty="0"/>
              <a:t> -&gt; </a:t>
            </a:r>
            <a:r>
              <a:rPr lang="en-US" altLang="ko-KR" dirty="0" err="1"/>
              <a:t>check_wifi_change</a:t>
            </a:r>
            <a:r>
              <a:rPr lang="en-US" altLang="ko-KR" dirty="0"/>
              <a:t>-&gt; </a:t>
            </a:r>
            <a:r>
              <a:rPr lang="en-US" altLang="ko-KR" dirty="0" err="1"/>
              <a:t>vectorcompare</a:t>
            </a:r>
            <a:r>
              <a:rPr lang="en-US" altLang="ko-KR" dirty="0"/>
              <a:t> -&gt; moveRange2 -&gt; </a:t>
            </a:r>
            <a:r>
              <a:rPr lang="en-US" altLang="ko-KR" dirty="0" err="1"/>
              <a:t>first_find</a:t>
            </a:r>
            <a:r>
              <a:rPr lang="en-US" altLang="ko-KR" dirty="0"/>
              <a:t>_ area -&gt; </a:t>
            </a:r>
            <a:r>
              <a:rPr lang="en-US" altLang="ko-KR" dirty="0" err="1"/>
              <a:t>estimateInitialDirAndPos</a:t>
            </a:r>
            <a:r>
              <a:rPr lang="en-US" altLang="ko-KR" dirty="0"/>
              <a:t> (</a:t>
            </a:r>
            <a:r>
              <a:rPr lang="en-US" altLang="ko-KR" dirty="0" err="1"/>
              <a:t>calculate_answer_position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// </a:t>
            </a:r>
            <a:r>
              <a:rPr lang="ko-KR" altLang="en-US" dirty="0"/>
              <a:t>질문 사항 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1. </a:t>
            </a:r>
            <a:r>
              <a:rPr lang="ko-KR" altLang="en-US" dirty="0"/>
              <a:t>데이터 저장은 전역변수 </a:t>
            </a:r>
            <a:r>
              <a:rPr lang="en-US" altLang="ko-KR" dirty="0"/>
              <a:t>or</a:t>
            </a:r>
            <a:r>
              <a:rPr lang="ko-KR" altLang="en-US" dirty="0"/>
              <a:t> 지역변수 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데이터 저장은 어떻게 하고 있으며 영역에 비례하나 </a:t>
            </a:r>
            <a:r>
              <a:rPr lang="en-US" altLang="ko-KR" dirty="0"/>
              <a:t>?</a:t>
            </a:r>
            <a:br>
              <a:rPr lang="en-US" altLang="ko-KR" dirty="0"/>
            </a:br>
            <a:r>
              <a:rPr lang="en-US" altLang="ko-KR" dirty="0"/>
              <a:t>3. </a:t>
            </a:r>
            <a:r>
              <a:rPr lang="ko-KR" altLang="en-US" dirty="0"/>
              <a:t>파라미터로 필터링 한 이후에 수렴 판단 기준은</a:t>
            </a:r>
            <a:r>
              <a:rPr lang="en-US" altLang="ko-KR" dirty="0"/>
              <a:t>? </a:t>
            </a:r>
            <a:r>
              <a:rPr lang="ko-KR" altLang="en-US" dirty="0"/>
              <a:t>우선순위로 배열한 이후에 몇 개 </a:t>
            </a:r>
            <a:r>
              <a:rPr lang="ko-KR" altLang="en-US" dirty="0" err="1"/>
              <a:t>가져간다의</a:t>
            </a:r>
            <a:r>
              <a:rPr lang="ko-KR" altLang="en-US" dirty="0"/>
              <a:t> 기준은 </a:t>
            </a:r>
            <a:r>
              <a:rPr lang="en-US" altLang="ko-KR" dirty="0"/>
              <a:t>??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함수 및 클래스의 흐름 파악 </a:t>
            </a:r>
            <a:r>
              <a:rPr lang="en-US" altLang="ko-KR" dirty="0"/>
              <a:t>&amp;&amp; </a:t>
            </a:r>
            <a:r>
              <a:rPr lang="ko-KR" altLang="en-US" dirty="0"/>
              <a:t>함수의 역할 </a:t>
            </a:r>
            <a:r>
              <a:rPr lang="en-US" altLang="ko-KR" dirty="0"/>
              <a:t>&amp;&amp; </a:t>
            </a:r>
            <a:r>
              <a:rPr lang="ko-KR" altLang="en-US" dirty="0"/>
              <a:t>판단기준 분석 </a:t>
            </a:r>
            <a:endParaRPr lang="en-US" altLang="ko-KR" dirty="0"/>
          </a:p>
          <a:p>
            <a:r>
              <a:rPr lang="en-US" altLang="ko-KR" dirty="0"/>
              <a:t>5. </a:t>
            </a:r>
            <a:r>
              <a:rPr lang="en-US" altLang="ko-KR" dirty="0" err="1"/>
              <a:t>Foundpos</a:t>
            </a:r>
            <a:r>
              <a:rPr lang="en-US" altLang="ko-KR" dirty="0"/>
              <a:t> </a:t>
            </a:r>
            <a:r>
              <a:rPr lang="ko-KR" altLang="en-US" dirty="0"/>
              <a:t>역할 </a:t>
            </a:r>
            <a:endParaRPr lang="en-US" altLang="ko-KR" dirty="0"/>
          </a:p>
          <a:p>
            <a:r>
              <a:rPr lang="en-US" altLang="ko-KR" dirty="0"/>
              <a:t>6. Particle mother</a:t>
            </a:r>
            <a:r>
              <a:rPr lang="ko-KR" altLang="en-US" dirty="0"/>
              <a:t>와 </a:t>
            </a:r>
            <a:r>
              <a:rPr lang="en-US" altLang="ko-KR" dirty="0"/>
              <a:t>children</a:t>
            </a:r>
            <a:r>
              <a:rPr lang="ko-KR" altLang="en-US" dirty="0"/>
              <a:t>의 역할 </a:t>
            </a:r>
            <a:br>
              <a:rPr lang="en-US" altLang="ko-KR" dirty="0"/>
            </a:b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8662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586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380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3949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직사각형 65">
            <a:extLst>
              <a:ext uri="{FF2B5EF4-FFF2-40B4-BE49-F238E27FC236}">
                <a16:creationId xmlns:a16="http://schemas.microsoft.com/office/drawing/2014/main" id="{4257FA3F-4B22-42D1-A002-AA81EF8AD0BA}"/>
              </a:ext>
            </a:extLst>
          </p:cNvPr>
          <p:cNvSpPr/>
          <p:nvPr/>
        </p:nvSpPr>
        <p:spPr>
          <a:xfrm>
            <a:off x="465771" y="307975"/>
            <a:ext cx="7788996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i="1" dirty="0">
                <a:solidFill>
                  <a:srgbClr val="44546A">
                    <a:lumMod val="50000"/>
                  </a:srgbClr>
                </a:solidFill>
              </a:rPr>
              <a:t>수원역 전체적인 구조 및 어플리케이션 구조</a:t>
            </a:r>
            <a:endParaRPr lang="en-US" altLang="ko-KR" sz="2000" b="1" i="1" dirty="0">
              <a:solidFill>
                <a:srgbClr val="44546A">
                  <a:lumMod val="50000"/>
                </a:srgb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DD4B527-DEF4-4992-A90A-A51A2F2A07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7" t="25850" r="39357" b="50000"/>
          <a:stretch/>
        </p:blipFill>
        <p:spPr>
          <a:xfrm>
            <a:off x="702560" y="1704340"/>
            <a:ext cx="5084934" cy="344932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273FD48-B1F2-4716-A6F8-407352681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2135" y="1441035"/>
            <a:ext cx="3695700" cy="508635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78EEDAD-2A0B-43D9-8142-99722D06D92C}"/>
              </a:ext>
            </a:extLst>
          </p:cNvPr>
          <p:cNvSpPr/>
          <p:nvPr/>
        </p:nvSpPr>
        <p:spPr>
          <a:xfrm>
            <a:off x="1926853" y="5551784"/>
            <a:ext cx="3232376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수원역 전체적인 구조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9700192-F7EC-4CCF-9357-E0DD0DAE3549}"/>
              </a:ext>
            </a:extLst>
          </p:cNvPr>
          <p:cNvSpPr/>
          <p:nvPr/>
        </p:nvSpPr>
        <p:spPr>
          <a:xfrm>
            <a:off x="7612135" y="1704340"/>
            <a:ext cx="298683" cy="1160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F47E57D-CC91-427A-B5B4-A51C1808D3A6}"/>
              </a:ext>
            </a:extLst>
          </p:cNvPr>
          <p:cNvSpPr/>
          <p:nvPr/>
        </p:nvSpPr>
        <p:spPr>
          <a:xfrm>
            <a:off x="7612134" y="1914775"/>
            <a:ext cx="298683" cy="1160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0BE676B-B23A-4F6B-835B-4868814530FB}"/>
              </a:ext>
            </a:extLst>
          </p:cNvPr>
          <p:cNvSpPr/>
          <p:nvPr/>
        </p:nvSpPr>
        <p:spPr>
          <a:xfrm>
            <a:off x="9803059" y="1818728"/>
            <a:ext cx="298683" cy="1160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2F2502-CAA7-44F3-A76D-4C4EE609F6CB}"/>
              </a:ext>
            </a:extLst>
          </p:cNvPr>
          <p:cNvSpPr txBox="1"/>
          <p:nvPr/>
        </p:nvSpPr>
        <p:spPr>
          <a:xfrm>
            <a:off x="6248400" y="1494706"/>
            <a:ext cx="1824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실시간 </a:t>
            </a:r>
            <a:r>
              <a:rPr lang="en-US" altLang="ko-KR" sz="1100" dirty="0" err="1">
                <a:latin typeface="+mn-ea"/>
              </a:rPr>
              <a:t>wifi</a:t>
            </a:r>
            <a:r>
              <a:rPr lang="en-US" altLang="ko-KR" sz="1100" dirty="0">
                <a:latin typeface="+mn-ea"/>
              </a:rPr>
              <a:t> RSSI </a:t>
            </a:r>
            <a:r>
              <a:rPr lang="ko-KR" altLang="en-US" sz="1100" dirty="0">
                <a:latin typeface="+mn-ea"/>
              </a:rPr>
              <a:t>값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FDD7CD-D77F-486F-B2EC-178F1352FD70}"/>
              </a:ext>
            </a:extLst>
          </p:cNvPr>
          <p:cNvSpPr txBox="1"/>
          <p:nvPr/>
        </p:nvSpPr>
        <p:spPr>
          <a:xfrm>
            <a:off x="6248400" y="2019563"/>
            <a:ext cx="1824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실시간 공통 </a:t>
            </a:r>
            <a:r>
              <a:rPr lang="en-US" altLang="ko-KR" sz="1100" dirty="0" err="1">
                <a:latin typeface="+mn-ea"/>
              </a:rPr>
              <a:t>wifi</a:t>
            </a:r>
            <a:r>
              <a:rPr lang="ko-KR" altLang="en-US" sz="1100" dirty="0">
                <a:latin typeface="+mn-ea"/>
              </a:rPr>
              <a:t> 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C37ACC-8D05-477B-96F2-BDEB40A30D7D}"/>
              </a:ext>
            </a:extLst>
          </p:cNvPr>
          <p:cNvSpPr txBox="1"/>
          <p:nvPr/>
        </p:nvSpPr>
        <p:spPr>
          <a:xfrm>
            <a:off x="9803059" y="1179425"/>
            <a:ext cx="1824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걸음 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1F0D86-00E9-420D-AE39-94C67A450765}"/>
              </a:ext>
            </a:extLst>
          </p:cNvPr>
          <p:cNvSpPr txBox="1"/>
          <p:nvPr/>
        </p:nvSpPr>
        <p:spPr>
          <a:xfrm>
            <a:off x="7044407" y="654174"/>
            <a:ext cx="50014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+mn-ea"/>
              </a:rPr>
              <a:t>실시간 </a:t>
            </a:r>
            <a:r>
              <a:rPr lang="en-US" altLang="ko-KR" sz="1050" dirty="0">
                <a:latin typeface="+mn-ea"/>
              </a:rPr>
              <a:t>WIFI</a:t>
            </a:r>
            <a:r>
              <a:rPr lang="ko-KR" altLang="en-US" sz="1050" dirty="0">
                <a:latin typeface="+mn-ea"/>
              </a:rPr>
              <a:t>의 분포를 확인하기 위해 공통 와이파이 수와 </a:t>
            </a:r>
            <a:r>
              <a:rPr lang="en-US" altLang="ko-KR" sz="1050" dirty="0">
                <a:latin typeface="+mn-ea"/>
              </a:rPr>
              <a:t>RSSI</a:t>
            </a:r>
            <a:r>
              <a:rPr lang="ko-KR" altLang="en-US" sz="1050" dirty="0">
                <a:latin typeface="+mn-ea"/>
              </a:rPr>
              <a:t>값을 </a:t>
            </a:r>
            <a:r>
              <a:rPr lang="ko-KR" altLang="en-US" sz="1050" dirty="0" err="1">
                <a:latin typeface="+mn-ea"/>
              </a:rPr>
              <a:t>시각화하여</a:t>
            </a:r>
            <a:r>
              <a:rPr lang="ko-KR" altLang="en-US" sz="1050" dirty="0">
                <a:latin typeface="+mn-ea"/>
              </a:rPr>
              <a:t> 실시간 테스트 진행하였습니다</a:t>
            </a:r>
            <a:r>
              <a:rPr lang="en-US" altLang="ko-KR" sz="1050" dirty="0">
                <a:latin typeface="+mn-ea"/>
              </a:rPr>
              <a:t>.</a:t>
            </a:r>
            <a:endParaRPr lang="ko-KR" altLang="en-US" sz="10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42161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5FA86D2-096B-4AC1-9C48-A20CB2B69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30" y="1601765"/>
            <a:ext cx="3968001" cy="39265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20F7B8D-581E-4376-87B9-A7B93AF7E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007" y="1308474"/>
            <a:ext cx="5494020" cy="38224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7AC770B-4FE3-4790-92BD-76CC56DA8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007" y="2777908"/>
            <a:ext cx="5494020" cy="38224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D1E6E04-E7BD-4EBC-AA41-C60A6E7E61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007" y="4158654"/>
            <a:ext cx="5494020" cy="3822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38C7A17-C016-437C-B1EC-E177352A73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007" y="5487925"/>
            <a:ext cx="5494021" cy="38224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487E53-325B-4CB5-82BC-546B6695CB21}"/>
              </a:ext>
            </a:extLst>
          </p:cNvPr>
          <p:cNvSpPr/>
          <p:nvPr/>
        </p:nvSpPr>
        <p:spPr>
          <a:xfrm>
            <a:off x="465771" y="307975"/>
            <a:ext cx="393478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i="1" dirty="0">
                <a:solidFill>
                  <a:srgbClr val="44546A">
                    <a:lumMod val="50000"/>
                  </a:srgbClr>
                </a:solidFill>
              </a:rPr>
              <a:t>수원역 실험 영역</a:t>
            </a:r>
            <a:endParaRPr lang="en-US" altLang="ko-KR" sz="2000" b="1" i="1" dirty="0">
              <a:solidFill>
                <a:srgbClr val="44546A">
                  <a:lumMod val="50000"/>
                </a:srgb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114F26-39EE-4D38-8E9A-0D26E9D36017}"/>
              </a:ext>
            </a:extLst>
          </p:cNvPr>
          <p:cNvSpPr/>
          <p:nvPr/>
        </p:nvSpPr>
        <p:spPr>
          <a:xfrm>
            <a:off x="816973" y="5913617"/>
            <a:ext cx="3232376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대합실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BF90AB1-2914-41B6-B69E-62340FCC390B}"/>
              </a:ext>
            </a:extLst>
          </p:cNvPr>
          <p:cNvSpPr/>
          <p:nvPr/>
        </p:nvSpPr>
        <p:spPr>
          <a:xfrm>
            <a:off x="7011829" y="1690722"/>
            <a:ext cx="3537778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1&gt;: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지하철 상행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(2,3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출구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)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E4F58AC-8F49-418C-9084-F728B5DA475C}"/>
              </a:ext>
            </a:extLst>
          </p:cNvPr>
          <p:cNvSpPr/>
          <p:nvPr/>
        </p:nvSpPr>
        <p:spPr>
          <a:xfrm>
            <a:off x="7011829" y="6024734"/>
            <a:ext cx="3537778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4&gt;: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지하철 하행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 (8,9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출구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) 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D3FE9E7-EBD0-44F5-9A7F-7D5F564337D9}"/>
              </a:ext>
            </a:extLst>
          </p:cNvPr>
          <p:cNvSpPr/>
          <p:nvPr/>
        </p:nvSpPr>
        <p:spPr>
          <a:xfrm>
            <a:off x="7011829" y="3271119"/>
            <a:ext cx="3832502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2&gt;: KTX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 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(4,5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출구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)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AE313EC-D70A-4679-B9E6-79104EE1B68E}"/>
              </a:ext>
            </a:extLst>
          </p:cNvPr>
          <p:cNvSpPr/>
          <p:nvPr/>
        </p:nvSpPr>
        <p:spPr>
          <a:xfrm>
            <a:off x="7011828" y="4776778"/>
            <a:ext cx="3447093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3&gt;: KTX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 플랫폼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 (6,7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출구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020620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직사각형 65">
            <a:extLst>
              <a:ext uri="{FF2B5EF4-FFF2-40B4-BE49-F238E27FC236}">
                <a16:creationId xmlns:a16="http://schemas.microsoft.com/office/drawing/2014/main" id="{4257FA3F-4B22-42D1-A002-AA81EF8AD0BA}"/>
              </a:ext>
            </a:extLst>
          </p:cNvPr>
          <p:cNvSpPr/>
          <p:nvPr/>
        </p:nvSpPr>
        <p:spPr>
          <a:xfrm>
            <a:off x="465770" y="307975"/>
            <a:ext cx="5339411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i="1" dirty="0">
                <a:solidFill>
                  <a:srgbClr val="44546A">
                    <a:lumMod val="50000"/>
                  </a:srgbClr>
                </a:solidFill>
              </a:rPr>
              <a:t>영역별 시뮬레이션 결과 축소율 비교  </a:t>
            </a:r>
            <a:endParaRPr lang="en-US" altLang="ko-KR" sz="700" dirty="0">
              <a:solidFill>
                <a:srgbClr val="44546A">
                  <a:lumMod val="50000"/>
                </a:srgbClr>
              </a:solidFill>
            </a:endParaRP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9BF1DC60-9A32-45AB-BFA2-32BF51FBCE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315563"/>
              </p:ext>
            </p:extLst>
          </p:nvPr>
        </p:nvGraphicFramePr>
        <p:xfrm>
          <a:off x="1702688" y="1900522"/>
          <a:ext cx="8338934" cy="44990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7" name="직사각형 66">
            <a:extLst>
              <a:ext uri="{FF2B5EF4-FFF2-40B4-BE49-F238E27FC236}">
                <a16:creationId xmlns:a16="http://schemas.microsoft.com/office/drawing/2014/main" id="{7E09556F-B22E-4EEE-AEDC-BD3F607DF851}"/>
              </a:ext>
            </a:extLst>
          </p:cNvPr>
          <p:cNvSpPr/>
          <p:nvPr/>
        </p:nvSpPr>
        <p:spPr>
          <a:xfrm>
            <a:off x="2077194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23%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C569AD2-AFD4-46BB-BCFB-2A5578CD51DF}"/>
              </a:ext>
            </a:extLst>
          </p:cNvPr>
          <p:cNvSpPr/>
          <p:nvPr/>
        </p:nvSpPr>
        <p:spPr>
          <a:xfrm>
            <a:off x="3690494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44%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36642642-DA0A-4D9C-8519-23EE8A34CFEA}"/>
              </a:ext>
            </a:extLst>
          </p:cNvPr>
          <p:cNvSpPr/>
          <p:nvPr/>
        </p:nvSpPr>
        <p:spPr>
          <a:xfrm>
            <a:off x="5201995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16%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0943BF9-25FB-48D1-AAEE-8AB184E26BF6}"/>
              </a:ext>
            </a:extLst>
          </p:cNvPr>
          <p:cNvSpPr/>
          <p:nvPr/>
        </p:nvSpPr>
        <p:spPr>
          <a:xfrm>
            <a:off x="6815158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34%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EF50EC3-1922-4378-AAD3-D611F3A79EED}"/>
              </a:ext>
            </a:extLst>
          </p:cNvPr>
          <p:cNvSpPr/>
          <p:nvPr/>
        </p:nvSpPr>
        <p:spPr>
          <a:xfrm>
            <a:off x="8326522" y="440320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30%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431722-82EF-4F7B-A50E-DFA0A013544A}"/>
              </a:ext>
            </a:extLst>
          </p:cNvPr>
          <p:cNvSpPr txBox="1"/>
          <p:nvPr/>
        </p:nvSpPr>
        <p:spPr>
          <a:xfrm>
            <a:off x="6719582" y="1518407"/>
            <a:ext cx="5472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시뮬레이션 성능 확인 결과 정확도는 모두 </a:t>
            </a:r>
            <a:r>
              <a:rPr lang="en-US" altLang="ko-KR" sz="1200" dirty="0"/>
              <a:t>100%</a:t>
            </a:r>
            <a:r>
              <a:rPr lang="ko-KR" altLang="en-US" sz="1200" dirty="0"/>
              <a:t>였으며</a:t>
            </a:r>
            <a:r>
              <a:rPr lang="en-US" altLang="ko-KR" sz="1200" dirty="0"/>
              <a:t>, </a:t>
            </a:r>
          </a:p>
          <a:p>
            <a:r>
              <a:rPr lang="ko-KR" altLang="en-US" sz="1200" dirty="0"/>
              <a:t>평균적으로 </a:t>
            </a:r>
            <a:r>
              <a:rPr lang="en-US" altLang="ko-KR" sz="1200" dirty="0"/>
              <a:t>30%</a:t>
            </a:r>
            <a:r>
              <a:rPr lang="ko-KR" altLang="en-US" sz="1200" dirty="0"/>
              <a:t>대</a:t>
            </a:r>
            <a:r>
              <a:rPr lang="en-US" altLang="ko-KR" sz="1200" dirty="0"/>
              <a:t>, </a:t>
            </a:r>
            <a:r>
              <a:rPr lang="ko-KR" altLang="en-US" sz="1200" dirty="0"/>
              <a:t>최대가 </a:t>
            </a:r>
            <a:r>
              <a:rPr lang="en-US" altLang="ko-KR" sz="1200" dirty="0"/>
              <a:t>44%</a:t>
            </a:r>
            <a:r>
              <a:rPr lang="ko-KR" altLang="en-US" sz="1200" dirty="0"/>
              <a:t>로 하나스퀘어 평균 축소율이 </a:t>
            </a:r>
            <a:r>
              <a:rPr lang="en-US" altLang="ko-KR" sz="1200" dirty="0"/>
              <a:t>34%</a:t>
            </a:r>
            <a:r>
              <a:rPr lang="ko-KR" altLang="en-US" sz="1200" dirty="0"/>
              <a:t>였던 것을 감안하면 높은 축소율을 보였습니다</a:t>
            </a:r>
            <a:r>
              <a:rPr lang="en-US" altLang="ko-KR" sz="1200" dirty="0"/>
              <a:t>.</a:t>
            </a:r>
            <a:r>
              <a:rPr lang="ko-KR" altLang="en-US" sz="12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114701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직사각형 65">
            <a:extLst>
              <a:ext uri="{FF2B5EF4-FFF2-40B4-BE49-F238E27FC236}">
                <a16:creationId xmlns:a16="http://schemas.microsoft.com/office/drawing/2014/main" id="{4257FA3F-4B22-42D1-A002-AA81EF8AD0BA}"/>
              </a:ext>
            </a:extLst>
          </p:cNvPr>
          <p:cNvSpPr/>
          <p:nvPr/>
        </p:nvSpPr>
        <p:spPr>
          <a:xfrm>
            <a:off x="465771" y="307975"/>
            <a:ext cx="393478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i="1" dirty="0">
                <a:solidFill>
                  <a:srgbClr val="44546A">
                    <a:lumMod val="50000"/>
                  </a:srgbClr>
                </a:solidFill>
              </a:rPr>
              <a:t>수원역 실시간 테스트 영상  </a:t>
            </a:r>
            <a:endParaRPr lang="en-US" altLang="ko-KR" sz="2000" b="1" i="1" dirty="0">
              <a:solidFill>
                <a:srgbClr val="44546A">
                  <a:lumMod val="50000"/>
                </a:srgbClr>
              </a:solidFill>
            </a:endParaRPr>
          </a:p>
        </p:txBody>
      </p:sp>
      <p:pic>
        <p:nvPicPr>
          <p:cNvPr id="2" name="platform2_2">
            <a:hlinkClick r:id="" action="ppaction://media"/>
            <a:extLst>
              <a:ext uri="{FF2B5EF4-FFF2-40B4-BE49-F238E27FC236}">
                <a16:creationId xmlns:a16="http://schemas.microsoft.com/office/drawing/2014/main" id="{60FE07F2-7A0A-467F-9873-D0E8D2E9371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9552" end="14774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47304" y="1837188"/>
            <a:ext cx="3248025" cy="4696938"/>
          </a:xfrm>
          <a:prstGeom prst="rect">
            <a:avLst/>
          </a:prstGeom>
        </p:spPr>
      </p:pic>
      <p:pic>
        <p:nvPicPr>
          <p:cNvPr id="3" name="platform2_3">
            <a:hlinkClick r:id="" action="ppaction://media"/>
            <a:extLst>
              <a:ext uri="{FF2B5EF4-FFF2-40B4-BE49-F238E27FC236}">
                <a16:creationId xmlns:a16="http://schemas.microsoft.com/office/drawing/2014/main" id="{503DE498-5E24-4D6B-A730-8BA1E5F439C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54241" end="27795.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79138" y="1837188"/>
            <a:ext cx="3248025" cy="4696938"/>
          </a:xfrm>
          <a:prstGeom prst="rect">
            <a:avLst/>
          </a:prstGeom>
        </p:spPr>
      </p:pic>
      <p:pic>
        <p:nvPicPr>
          <p:cNvPr id="4" name="대합실">
            <a:hlinkClick r:id="" action="ppaction://media"/>
            <a:extLst>
              <a:ext uri="{FF2B5EF4-FFF2-40B4-BE49-F238E27FC236}">
                <a16:creationId xmlns:a16="http://schemas.microsoft.com/office/drawing/2014/main" id="{F81ED825-5E23-4E93-A178-7DB53FB6AD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4">
                  <p14:trim st="112150" end="13300.1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7395" y="1837189"/>
            <a:ext cx="3086100" cy="469693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8B07737-F481-42F3-ACE4-63EAEB209F6A}"/>
              </a:ext>
            </a:extLst>
          </p:cNvPr>
          <p:cNvSpPr/>
          <p:nvPr/>
        </p:nvSpPr>
        <p:spPr>
          <a:xfrm>
            <a:off x="1313795" y="124894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대합실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59561FA-758D-4284-9E72-A590E3F634AD}"/>
              </a:ext>
            </a:extLst>
          </p:cNvPr>
          <p:cNvSpPr/>
          <p:nvPr/>
        </p:nvSpPr>
        <p:spPr>
          <a:xfrm>
            <a:off x="5064666" y="124894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2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1AF6A7-DB15-48D6-A42C-488389DEA12D}"/>
              </a:ext>
            </a:extLst>
          </p:cNvPr>
          <p:cNvSpPr/>
          <p:nvPr/>
        </p:nvSpPr>
        <p:spPr>
          <a:xfrm>
            <a:off x="8896500" y="1248940"/>
            <a:ext cx="16133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&lt; 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플랫폼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4</a:t>
            </a:r>
            <a:r>
              <a:rPr lang="ko-KR" altLang="en-US" sz="1600" b="1" i="1" dirty="0">
                <a:solidFill>
                  <a:srgbClr val="44546A">
                    <a:lumMod val="50000"/>
                  </a:srgbClr>
                </a:solidFill>
              </a:rPr>
              <a:t> </a:t>
            </a:r>
            <a:r>
              <a:rPr lang="en-US" altLang="ko-KR" sz="1600" b="1" i="1" dirty="0">
                <a:solidFill>
                  <a:srgbClr val="44546A">
                    <a:lumMod val="50000"/>
                  </a:srgbClr>
                </a:solidFill>
              </a:rPr>
              <a:t>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64BA04-102C-45D6-9A66-C68CC464041C}"/>
              </a:ext>
            </a:extLst>
          </p:cNvPr>
          <p:cNvSpPr txBox="1"/>
          <p:nvPr/>
        </p:nvSpPr>
        <p:spPr>
          <a:xfrm>
            <a:off x="6041447" y="232056"/>
            <a:ext cx="54724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수렴까지 소요 걸음 수는 대합실은 </a:t>
            </a:r>
            <a:r>
              <a:rPr lang="en-US" altLang="ko-KR" sz="1200" dirty="0"/>
              <a:t>200</a:t>
            </a:r>
            <a:r>
              <a:rPr lang="ko-KR" altLang="en-US" sz="1200" dirty="0"/>
              <a:t>걸음</a:t>
            </a:r>
            <a:r>
              <a:rPr lang="en-US" altLang="ko-KR" sz="1200" dirty="0"/>
              <a:t>, </a:t>
            </a:r>
            <a:r>
              <a:rPr lang="ko-KR" altLang="en-US" sz="1200" dirty="0"/>
              <a:t>플랫폼은 </a:t>
            </a:r>
            <a:r>
              <a:rPr lang="en-US" altLang="ko-KR" sz="1200" dirty="0"/>
              <a:t>100</a:t>
            </a:r>
            <a:r>
              <a:rPr lang="ko-KR" altLang="en-US" sz="1200" dirty="0"/>
              <a:t>걸음대로 보였으며 수렴 후에도 사용자 이동을 잘 따라오는 결과를 보였습니다</a:t>
            </a:r>
            <a:r>
              <a:rPr lang="en-US" altLang="ko-KR" sz="1200" dirty="0"/>
              <a:t>. </a:t>
            </a:r>
          </a:p>
          <a:p>
            <a:r>
              <a:rPr lang="ko-KR" altLang="en-US" sz="1200" dirty="0"/>
              <a:t>다만 영역이 넓어 </a:t>
            </a:r>
            <a:r>
              <a:rPr lang="ko-KR" altLang="en-US" sz="1200" dirty="0" err="1"/>
              <a:t>연산량을</a:t>
            </a:r>
            <a:r>
              <a:rPr lang="ko-KR" altLang="en-US" sz="1200" dirty="0"/>
              <a:t> 감당하지 못해 앱이 꺼지거나 </a:t>
            </a:r>
            <a:r>
              <a:rPr lang="ko-KR" altLang="en-US" sz="1200" dirty="0" err="1"/>
              <a:t>렉이</a:t>
            </a:r>
            <a:r>
              <a:rPr lang="ko-KR" altLang="en-US" sz="1200" dirty="0"/>
              <a:t> 걸리는 문제가 보여 </a:t>
            </a:r>
            <a:r>
              <a:rPr lang="ko-KR" altLang="en-US" sz="1200" dirty="0" err="1"/>
              <a:t>연산량을</a:t>
            </a:r>
            <a:r>
              <a:rPr lang="ko-KR" altLang="en-US" sz="1200" dirty="0"/>
              <a:t> 줄이는 디버깅이 필요합니다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003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77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85361" y="508130"/>
            <a:ext cx="2319938" cy="687167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000" dirty="0">
                <a:latin typeface="Arial Narrow" panose="020B0606020202030204" pitchFamily="34" charset="0"/>
              </a:rPr>
              <a:t>Flow Chart</a:t>
            </a:r>
          </a:p>
        </p:txBody>
      </p:sp>
      <p:sp>
        <p:nvSpPr>
          <p:cNvPr id="4" name="Rectangle 3"/>
          <p:cNvSpPr/>
          <p:nvPr/>
        </p:nvSpPr>
        <p:spPr>
          <a:xfrm>
            <a:off x="2010027" y="1575428"/>
            <a:ext cx="2270606" cy="68716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b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수집 및 가공</a:t>
            </a:r>
          </a:p>
        </p:txBody>
      </p:sp>
      <p:sp>
        <p:nvSpPr>
          <p:cNvPr id="8" name="Rectangle 7"/>
          <p:cNvSpPr/>
          <p:nvPr/>
        </p:nvSpPr>
        <p:spPr>
          <a:xfrm>
            <a:off x="2294616" y="5436077"/>
            <a:ext cx="1701428" cy="78389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b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위치 수렴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8808" y="4244671"/>
            <a:ext cx="1713045" cy="7722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b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파티클 갱신</a:t>
            </a:r>
          </a:p>
        </p:txBody>
      </p:sp>
      <p:sp>
        <p:nvSpPr>
          <p:cNvPr id="10" name="Rectangle 9"/>
          <p:cNvSpPr/>
          <p:nvPr/>
        </p:nvSpPr>
        <p:spPr>
          <a:xfrm>
            <a:off x="2010027" y="2519387"/>
            <a:ext cx="2270606" cy="68716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b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초기 위치</a:t>
            </a:r>
            <a:r>
              <a:rPr lang="en-US" altLang="ko-KR" sz="1600" b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</a:t>
            </a:r>
            <a:r>
              <a:rPr lang="ko-KR" altLang="en-US" sz="1600" b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방향 설정</a:t>
            </a:r>
          </a:p>
        </p:txBody>
      </p:sp>
      <p:sp>
        <p:nvSpPr>
          <p:cNvPr id="20" name="Diamond 19"/>
          <p:cNvSpPr/>
          <p:nvPr/>
        </p:nvSpPr>
        <p:spPr>
          <a:xfrm>
            <a:off x="2030208" y="3449219"/>
            <a:ext cx="2230245" cy="650487"/>
          </a:xfrm>
          <a:prstGeom prst="diamon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범위 내 </a:t>
            </a:r>
          </a:p>
          <a:p>
            <a:pPr algn="ctr">
              <a:defRPr/>
            </a:pPr>
            <a:r>
              <a:rPr lang="ko-KR" altLang="en-US" sz="1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위치확인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6A240C4-CB42-932E-84C0-E2E795CB8543}"/>
              </a:ext>
            </a:extLst>
          </p:cNvPr>
          <p:cNvCxnSpPr>
            <a:stCxn id="4" idx="2"/>
            <a:endCxn id="10" idx="0"/>
          </p:cNvCxnSpPr>
          <p:nvPr/>
        </p:nvCxnSpPr>
        <p:spPr>
          <a:xfrm>
            <a:off x="3145330" y="2262595"/>
            <a:ext cx="0" cy="256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EB6FAF8-DDEE-129D-88C3-DE26A722BC29}"/>
              </a:ext>
            </a:extLst>
          </p:cNvPr>
          <p:cNvCxnSpPr>
            <a:stCxn id="10" idx="2"/>
            <a:endCxn id="20" idx="0"/>
          </p:cNvCxnSpPr>
          <p:nvPr/>
        </p:nvCxnSpPr>
        <p:spPr>
          <a:xfrm>
            <a:off x="3145330" y="3206554"/>
            <a:ext cx="1" cy="242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BDFC294-E3BE-6198-325D-881200D2385C}"/>
              </a:ext>
            </a:extLst>
          </p:cNvPr>
          <p:cNvCxnSpPr>
            <a:stCxn id="20" idx="2"/>
            <a:endCxn id="9" idx="0"/>
          </p:cNvCxnSpPr>
          <p:nvPr/>
        </p:nvCxnSpPr>
        <p:spPr>
          <a:xfrm>
            <a:off x="3145331" y="4099706"/>
            <a:ext cx="0" cy="144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F64FF64-DE15-3457-BEA4-271F63E16910}"/>
              </a:ext>
            </a:extLst>
          </p:cNvPr>
          <p:cNvCxnSpPr>
            <a:stCxn id="9" idx="2"/>
            <a:endCxn id="8" idx="0"/>
          </p:cNvCxnSpPr>
          <p:nvPr/>
        </p:nvCxnSpPr>
        <p:spPr>
          <a:xfrm flipH="1">
            <a:off x="3145330" y="5016948"/>
            <a:ext cx="1" cy="419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제목 1">
            <a:extLst>
              <a:ext uri="{FF2B5EF4-FFF2-40B4-BE49-F238E27FC236}">
                <a16:creationId xmlns:a16="http://schemas.microsoft.com/office/drawing/2014/main" id="{28DD8EA4-E864-4314-AB5F-2445C853D102}"/>
              </a:ext>
            </a:extLst>
          </p:cNvPr>
          <p:cNvSpPr txBox="1">
            <a:spLocks/>
          </p:cNvSpPr>
          <p:nvPr/>
        </p:nvSpPr>
        <p:spPr>
          <a:xfrm>
            <a:off x="6655013" y="314655"/>
            <a:ext cx="4871037" cy="1074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b="1" i="1" dirty="0">
                <a:latin typeface="+mn-ea"/>
                <a:ea typeface="+mn-ea"/>
              </a:rPr>
              <a:t>데이터 가공 </a:t>
            </a:r>
            <a:r>
              <a:rPr lang="en-US" altLang="ko-KR" sz="2400" b="1" i="1" dirty="0">
                <a:latin typeface="+mn-ea"/>
                <a:ea typeface="+mn-ea"/>
              </a:rPr>
              <a:t>(</a:t>
            </a:r>
            <a:r>
              <a:rPr lang="en-US" altLang="ko-KR" sz="2400" b="1" i="1" dirty="0" err="1">
                <a:latin typeface="+mn-ea"/>
                <a:ea typeface="+mn-ea"/>
              </a:rPr>
              <a:t>wifi</a:t>
            </a:r>
            <a:r>
              <a:rPr lang="en-US" altLang="ko-KR" sz="2400" b="1" i="1" dirty="0">
                <a:latin typeface="+mn-ea"/>
                <a:ea typeface="+mn-ea"/>
              </a:rPr>
              <a:t> data </a:t>
            </a:r>
            <a:r>
              <a:rPr lang="ko-KR" altLang="en-US" sz="2400" b="1" i="1" dirty="0">
                <a:latin typeface="+mn-ea"/>
                <a:ea typeface="+mn-ea"/>
              </a:rPr>
              <a:t>취합 후</a:t>
            </a:r>
            <a:r>
              <a:rPr lang="en-US" altLang="ko-KR" sz="2400" b="1" i="1" dirty="0">
                <a:latin typeface="+mn-ea"/>
                <a:ea typeface="+mn-ea"/>
              </a:rPr>
              <a:t>)</a:t>
            </a:r>
            <a:endParaRPr lang="ko-KR" altLang="en-US" sz="2400" b="1" i="1" dirty="0">
              <a:latin typeface="+mn-ea"/>
              <a:ea typeface="+mn-ea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53EA4CCA-79BD-4751-8FA4-826C12AED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8406" y="1603179"/>
            <a:ext cx="3872113" cy="1603375"/>
          </a:xfrm>
        </p:spPr>
        <p:txBody>
          <a:bodyPr>
            <a:normAutofit/>
          </a:bodyPr>
          <a:lstStyle/>
          <a:p>
            <a:r>
              <a:rPr lang="en-US" altLang="ko-KR" sz="1200" dirty="0" err="1">
                <a:latin typeface="+mn-ea"/>
              </a:rPr>
              <a:t>Wifi</a:t>
            </a:r>
            <a:r>
              <a:rPr lang="en-US" altLang="ko-KR" sz="1200" dirty="0">
                <a:latin typeface="+mn-ea"/>
              </a:rPr>
              <a:t> </a:t>
            </a:r>
            <a:r>
              <a:rPr lang="en-US" altLang="ko-KR" sz="1200" dirty="0" err="1">
                <a:latin typeface="+mn-ea"/>
              </a:rPr>
              <a:t>hashmap</a:t>
            </a:r>
            <a:r>
              <a:rPr lang="en-US" altLang="ko-KR" sz="1200" dirty="0">
                <a:latin typeface="+mn-ea"/>
              </a:rPr>
              <a:t> – </a:t>
            </a:r>
            <a:r>
              <a:rPr lang="ko-KR" altLang="en-US" sz="1200" dirty="0" err="1">
                <a:latin typeface="+mn-ea"/>
              </a:rPr>
              <a:t>좌표별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 err="1">
                <a:latin typeface="+mn-ea"/>
              </a:rPr>
              <a:t>wifi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존재 여부</a:t>
            </a:r>
            <a:endParaRPr lang="en-US" altLang="ko-KR" sz="1200" dirty="0">
              <a:latin typeface="+mn-ea"/>
            </a:endParaRPr>
          </a:p>
          <a:p>
            <a:endParaRPr lang="en-US" altLang="ko-KR" sz="1200" dirty="0">
              <a:latin typeface="+mn-ea"/>
            </a:endParaRPr>
          </a:p>
          <a:p>
            <a:r>
              <a:rPr lang="en-US" altLang="ko-KR" sz="1200" dirty="0">
                <a:latin typeface="+mn-ea"/>
              </a:rPr>
              <a:t>RSSI </a:t>
            </a:r>
            <a:r>
              <a:rPr lang="en-US" altLang="ko-KR" sz="1200" dirty="0" err="1">
                <a:latin typeface="+mn-ea"/>
              </a:rPr>
              <a:t>hashmap</a:t>
            </a:r>
            <a:r>
              <a:rPr lang="en-US" altLang="ko-KR" sz="1200" dirty="0">
                <a:latin typeface="+mn-ea"/>
              </a:rPr>
              <a:t> – </a:t>
            </a:r>
            <a:r>
              <a:rPr lang="ko-KR" altLang="en-US" sz="1200" dirty="0" err="1">
                <a:latin typeface="+mn-ea"/>
              </a:rPr>
              <a:t>좌표별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 err="1">
                <a:latin typeface="+mn-ea"/>
              </a:rPr>
              <a:t>wifi</a:t>
            </a:r>
            <a:r>
              <a:rPr lang="en-US" altLang="ko-KR" sz="1200" dirty="0">
                <a:latin typeface="+mn-ea"/>
              </a:rPr>
              <a:t> </a:t>
            </a:r>
            <a:r>
              <a:rPr lang="en-US" altLang="ko-KR" sz="1200" dirty="0" err="1">
                <a:latin typeface="+mn-ea"/>
              </a:rPr>
              <a:t>rssi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값 분포</a:t>
            </a:r>
            <a:endParaRPr lang="en-US" altLang="ko-KR" sz="1200" dirty="0">
              <a:latin typeface="+mn-ea"/>
            </a:endParaRPr>
          </a:p>
          <a:p>
            <a:endParaRPr lang="en-US" altLang="ko-KR" sz="1200" dirty="0">
              <a:latin typeface="+mn-ea"/>
            </a:endParaRPr>
          </a:p>
          <a:p>
            <a:r>
              <a:rPr lang="en-US" altLang="ko-KR" sz="1200" dirty="0">
                <a:latin typeface="+mn-ea"/>
              </a:rPr>
              <a:t>Unique </a:t>
            </a:r>
            <a:r>
              <a:rPr lang="en-US" altLang="ko-KR" sz="1200" dirty="0" err="1">
                <a:latin typeface="+mn-ea"/>
              </a:rPr>
              <a:t>Wifi</a:t>
            </a:r>
            <a:r>
              <a:rPr lang="en-US" altLang="ko-KR" sz="1200" dirty="0">
                <a:latin typeface="+mn-ea"/>
              </a:rPr>
              <a:t> List </a:t>
            </a:r>
            <a:endParaRPr lang="ko-KR" altLang="en-US" sz="1200" dirty="0">
              <a:latin typeface="+mn-ea"/>
            </a:endParaRP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435</Words>
  <Application>Microsoft Office PowerPoint</Application>
  <PresentationFormat>와이드스크린</PresentationFormat>
  <Paragraphs>87</Paragraphs>
  <Slides>12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나눔스퀘어_ac Bold</vt:lpstr>
      <vt:lpstr>맑은 고딕</vt:lpstr>
      <vt:lpstr>Arial</vt:lpstr>
      <vt:lpstr>Arial Narrow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Flow Chart</vt:lpstr>
      <vt:lpstr>초기 위치 및 방향 설정</vt:lpstr>
      <vt:lpstr>파티클 갱신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SKH</cp:lastModifiedBy>
  <cp:revision>22</cp:revision>
  <dcterms:created xsi:type="dcterms:W3CDTF">2021-02-25T15:11:47Z</dcterms:created>
  <dcterms:modified xsi:type="dcterms:W3CDTF">2022-12-06T00:41:06Z</dcterms:modified>
</cp:coreProperties>
</file>

<file path=docProps/thumbnail.jpeg>
</file>